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Lato Hairline"/>
      <p:regular r:id="rId29"/>
      <p:bold r:id="rId30"/>
      <p:italic r:id="rId31"/>
      <p:boldItalic r:id="rId32"/>
    </p:embeddedFont>
    <p:embeddedFont>
      <p:font typeface="Lato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Hairli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Hairline-italic.fntdata"/><Relationship Id="rId30" Type="http://schemas.openxmlformats.org/officeDocument/2006/relationships/font" Target="fonts/LatoHairline-bold.fntdata"/><Relationship Id="rId11" Type="http://schemas.openxmlformats.org/officeDocument/2006/relationships/slide" Target="slides/slide7.xml"/><Relationship Id="rId33" Type="http://schemas.openxmlformats.org/officeDocument/2006/relationships/font" Target="fonts/LatoLight-regular.fntdata"/><Relationship Id="rId10" Type="http://schemas.openxmlformats.org/officeDocument/2006/relationships/slide" Target="slides/slide6.xml"/><Relationship Id="rId32" Type="http://schemas.openxmlformats.org/officeDocument/2006/relationships/font" Target="fonts/LatoHairline-boldItalic.fntdata"/><Relationship Id="rId13" Type="http://schemas.openxmlformats.org/officeDocument/2006/relationships/slide" Target="slides/slide9.xml"/><Relationship Id="rId35" Type="http://schemas.openxmlformats.org/officeDocument/2006/relationships/font" Target="fonts/LatoLight-italic.fntdata"/><Relationship Id="rId12" Type="http://schemas.openxmlformats.org/officeDocument/2006/relationships/slide" Target="slides/slide8.xml"/><Relationship Id="rId34" Type="http://schemas.openxmlformats.org/officeDocument/2006/relationships/font" Target="fonts/Lato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6458a603_2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6458a60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6458a603_2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6458a60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86458a603_2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86458a60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6458a60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586458a6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69eb8ab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69eb8a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69eb8ab7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69eb8a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69eb8ab7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69eb8a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6458a603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586458a6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69eb8ab7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69eb8ab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6d55691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6d556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5069f9ac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575069f9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86458a60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86458a6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6458a603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6458a60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6458a603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6458a60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869eb8ab7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869eb8a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6458a60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586458a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0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24" name="Google Shape;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7" name="Google Shape;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b="0" i="0" sz="1800" u="none" cap="none" strike="noStrik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tylervigen.com/spurious-correlations" TargetMode="External"/><Relationship Id="rId4" Type="http://schemas.openxmlformats.org/officeDocument/2006/relationships/hyperlink" Target="http://www.tylervigen.com/spurious-correlations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i="1" lang="en" sz="9600"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i="1" sz="9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09225" y="4447025"/>
            <a:ext cx="3176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57200" y="71135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325" y="2459025"/>
            <a:ext cx="2952825" cy="2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50" y="1615788"/>
            <a:ext cx="2870700" cy="191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57200" y="3288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551575" y="1345375"/>
            <a:ext cx="2518500" cy="3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Random Forest é um algoritmo de aprendizado supervisionado. A “floresta” que constrói, é um conjunto de Árvores de Decisão</a:t>
            </a:r>
            <a:r>
              <a:rPr lang="en"/>
              <a:t>, na maioria das vezes treinadas com o método “bagging”.</a:t>
            </a:r>
            <a:r>
              <a:rPr lang="en"/>
              <a:t> A ideia geral do método de bagging é que uma combinação de modelos de aprendizagem aumenta o resultado geral.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5" y="1547525"/>
            <a:ext cx="3284650" cy="24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57200" y="3288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57200" y="1437125"/>
            <a:ext cx="56130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 algoritmo de floresta aleatória traz aleatoriedade extra para o modelo, quando está crescendo as árvores. Em vez de procurar o melhor recurso ao dividir um nó, ele procura o melhor recurso entre um subconjunto aleatório de recursos. Esse processo cria uma ampla diversidade, o que geralmente resulta em um modelo melhor.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Você pode até tornar as árvores mais aleatórias, usando limites aleatórios, para cada recurso, em vez de procurar os melhores limites possíveis (como acontece com uma árvore de decisão normal).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ctrTitle"/>
          </p:nvPr>
        </p:nvSpPr>
        <p:spPr>
          <a:xfrm>
            <a:off x="1514775" y="427300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Aula 4 &amp; 5</a:t>
            </a:r>
            <a:endParaRPr/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1684525" y="1138551"/>
            <a:ext cx="39147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Decision Tree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Random Forest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Regressão Linear</a:t>
            </a:r>
            <a:endParaRPr b="1"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K - Means</a:t>
            </a:r>
            <a:endParaRPr b="1" sz="1800"/>
          </a:p>
        </p:txBody>
      </p:sp>
      <p:sp>
        <p:nvSpPr>
          <p:cNvPr id="151" name="Google Shape;151;p25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1070450" y="16202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5" y="1260875"/>
            <a:ext cx="5171050" cy="33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070450" y="16202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825" y="1019425"/>
            <a:ext cx="4163175" cy="2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606613" y="3739150"/>
            <a:ext cx="35496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Váriavel X: variável independente.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Variável Y: variável dependente.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536325" y="1008225"/>
            <a:ext cx="59919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ferramenta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Matriz de Correlação</a:t>
            </a:r>
            <a:r>
              <a:rPr lang="en"/>
              <a:t> permite calcular a correlação entre variáveis através dos coeficientes de Pearson, Spearman ou Kendall;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Valor varia entre 0 e 1;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http://www.tylervigen.com/spurious-correlations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3986225" y="2736600"/>
            <a:ext cx="2358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Coeficiente de Pearson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1070450" y="16202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75" y="2736600"/>
            <a:ext cx="3109200" cy="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124" y="3426300"/>
            <a:ext cx="1928800" cy="6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3986225" y="3463275"/>
            <a:ext cx="2358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Coeficiente de Spearman</a:t>
            </a:r>
            <a:endParaRPr/>
          </a:p>
        </p:txBody>
      </p:sp>
      <p:sp>
        <p:nvSpPr>
          <p:cNvPr id="178" name="Google Shape;178;p28"/>
          <p:cNvSpPr txBox="1"/>
          <p:nvPr>
            <p:ph idx="2" type="body"/>
          </p:nvPr>
        </p:nvSpPr>
        <p:spPr>
          <a:xfrm>
            <a:off x="3986225" y="4314925"/>
            <a:ext cx="2358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Coeficiente de Kendall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700" y="4277950"/>
            <a:ext cx="1673654" cy="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1514775" y="427300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Aula 4 &amp; 5</a:t>
            </a:r>
            <a:endParaRPr/>
          </a:p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1684525" y="1138551"/>
            <a:ext cx="39147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Decision Tree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Random Forest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Regressão Linear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K - Means</a:t>
            </a:r>
            <a:endParaRPr b="1"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9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791550" y="221350"/>
            <a:ext cx="2569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67825" y="2594400"/>
            <a:ext cx="3774600" cy="14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Diagrama de Voronoi;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Dado um conjunto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de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pontos no plano queremos determinar para cada ponto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de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qual é a região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V(p)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dos pontos do plano que estão mais próximos de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do que de qualquer outro ponto em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S</a:t>
            </a:r>
            <a:endParaRPr sz="1400"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460575"/>
            <a:ext cx="2402600" cy="17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725" y="250097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791550" y="940600"/>
            <a:ext cx="4277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</a:pPr>
            <a:r>
              <a:rPr lang="en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Aprendizado não supervisionado;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</a:pPr>
            <a:r>
              <a:rPr lang="en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Método de Clustering que tenta particionar os dados em n subgrupos, onde cada observação será do subgrupo com a menor distância;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791550" y="221350"/>
            <a:ext cx="2569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75" y="1334000"/>
            <a:ext cx="4950199" cy="33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809100" y="1857650"/>
            <a:ext cx="53832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2400"/>
              <a:t>Allan Kleitson Teotonio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2400"/>
              <a:t>IESB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Ciências da Computação, 6° semestre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1466775" y="10560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Praticar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36625" y="1037225"/>
            <a:ext cx="6101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Utilizando um dataset de sua escolha, treine estes dados com os três algoritmos apresentados (Decision Tree, Random Forest, Regressão Linear e K-Means) e avalie a diferença entre eles;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https://www.kaggle.com</a:t>
            </a:r>
            <a:endParaRPr i="1" sz="2400"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5" y="4256825"/>
            <a:ext cx="725400" cy="7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1234875" y="4512125"/>
            <a:ext cx="612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https://github.com/AllanKT/CursoMachineLearning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13" y="3293400"/>
            <a:ext cx="1829138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57200" y="2192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3293400" y="988375"/>
            <a:ext cx="27789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4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Decision Tree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Random Forest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Gradient Boosting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5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Regrassão Logisticas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Regressão Linear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K-Means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6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Parameters &amp; Hyperparameters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Cross Validation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Confusion Matrix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7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Outliers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AULA 8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Natural Language Processing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988375"/>
            <a:ext cx="26751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AULA 1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Áreas de Conhecimento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Machine Learning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Tipos de Variáveis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Tipos de Aprendizado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Supervisionado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Não Supervisionado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Esforço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Técnicas de Categorização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200">
                <a:solidFill>
                  <a:schemeClr val="dk2"/>
                </a:solidFill>
              </a:rPr>
              <a:t>AULA 2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Bibliotecas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Pandas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Numpy</a:t>
            </a:r>
            <a:endParaRPr b="1"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Matplotlib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AULA 3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K - Nearest Neighbors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Support Vector Machine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Naive Bayes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1514775" y="427300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Aula 4 &amp; 5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684525" y="1138551"/>
            <a:ext cx="39147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Random Forest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Regressão Linear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K - Means</a:t>
            </a:r>
            <a:endParaRPr b="1" sz="1800"/>
          </a:p>
        </p:txBody>
      </p:sp>
      <p:sp>
        <p:nvSpPr>
          <p:cNvPr id="83" name="Google Shape;83;p16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16625" y="4456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674825"/>
            <a:ext cx="2814674" cy="21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650" y="2297375"/>
            <a:ext cx="2674400" cy="2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147950" y="2225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931350" y="1738600"/>
            <a:ext cx="36426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/>
              <a:t>Árvores são estruturas de dados formadas por um conjunto de elementos que armazena informações(nós);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/>
              <a:t>Árvore de decisão é uma árvore que armazena regras em seus nós, e os nós folhas representam a decisão a ser tomada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0" y="1876750"/>
            <a:ext cx="2344600" cy="1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147950" y="2225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57200" y="1217850"/>
            <a:ext cx="55113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Árvores de decisão são métodos de aprendizado de máquinas supervisionado não-paramétricos, muito utilizados em tarefas de classificação e regressão;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Utiliza a estratégia de dividir para conquistar(se/então);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capacidade de discriminação de uma árvore vem da divisão do espaço definido pelos atributos em sub-espaços e cada sub-espaço é associado a uma classe;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critério utilizado para realizar as partições é referente a utilidade do atributo para a classificação. Aplicando-se, por esse critério, um determinado ganho de informação a cada atributo;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147950" y="2225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18050" y="910000"/>
            <a:ext cx="33531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capacidade de discriminação de uma árvore vem da divisão do espaço definido pelos atributos em sub-espaços e cada sub-espaço é associado a uma classe;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critério utilizado para realizar as partições é referente a utilidade do atributo para a classificação. Aplicando-se, por esse critério, um determinado ganho de informação a cada atributo;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24775"/>
            <a:ext cx="3863475" cy="2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1514775" y="427300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Aula 4 &amp; 5</a:t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684525" y="1138551"/>
            <a:ext cx="39147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Decision Tree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b="1"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Regressão Linear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 sz="1800"/>
              <a:t>K - Means</a:t>
            </a:r>
            <a:endParaRPr b="1" sz="1800"/>
          </a:p>
        </p:txBody>
      </p:sp>
      <p:sp>
        <p:nvSpPr>
          <p:cNvPr id="121" name="Google Shape;121;p21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